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7" r:id="rId5"/>
    <p:sldId id="279" r:id="rId6"/>
    <p:sldId id="278" r:id="rId7"/>
    <p:sldId id="264" r:id="rId8"/>
    <p:sldId id="265" r:id="rId9"/>
    <p:sldId id="266" r:id="rId10"/>
    <p:sldId id="273" r:id="rId11"/>
    <p:sldId id="283" r:id="rId12"/>
    <p:sldId id="267" r:id="rId13"/>
    <p:sldId id="281" r:id="rId14"/>
    <p:sldId id="285" r:id="rId15"/>
    <p:sldId id="268" r:id="rId16"/>
    <p:sldId id="284" r:id="rId17"/>
    <p:sldId id="286" r:id="rId18"/>
    <p:sldId id="287" r:id="rId19"/>
    <p:sldId id="271" r:id="rId20"/>
    <p:sldId id="272" r:id="rId21"/>
    <p:sldId id="274" r:id="rId22"/>
    <p:sldId id="275"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117" autoAdjust="0"/>
    <p:restoredTop sz="94660"/>
  </p:normalViewPr>
  <p:slideViewPr>
    <p:cSldViewPr snapToGrid="0">
      <p:cViewPr varScale="1">
        <p:scale>
          <a:sx n="160" d="100"/>
          <a:sy n="160" d="100"/>
        </p:scale>
        <p:origin x="11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2525157626"/>
              </p:ext>
            </p:extLst>
          </p:nvPr>
        </p:nvGraphicFramePr>
        <p:xfrm>
          <a:off x="216992" y="1526194"/>
          <a:ext cx="11723996" cy="4225925"/>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t"/>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Most recent complete 5 days (08-May-12-May)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Previous 5 days (03-May-07-May)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408</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140</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198.7 days</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85.2 days</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665</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120</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249.7 days</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57.5 days</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201.1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dirty="0">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154.2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248.0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135.7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72.2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225.3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148.3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1,276</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103.4 days</a:t>
                      </a:r>
                    </a:p>
                  </a:txBody>
                  <a:tcPr marL="9525" marR="9525" marT="9525" marB="0" anchor="b">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126.2 days</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52.3 days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150.8 days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73.6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251.3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190.1 days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70.8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165.8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173.0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214.5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158.7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70.4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63.4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20,328</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96.3 days</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66.3 days</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144,127</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1,087</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98.1 days</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60.3 days</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4" cy="4007223"/>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17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17 May</a:t>
            </a:r>
            <a:r>
              <a:rPr lang="en-GB" sz="1200" dirty="0"/>
              <a:t>. However, as data for recent days are likely to change significantly, only data up to </a:t>
            </a:r>
            <a:r>
              <a:rPr lang="en-GB" sz="1200" b="1" dirty="0"/>
              <a:t>Tue 12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Rother in the most recent complete days and as such the doubling time is not calculated.</a:t>
            </a:r>
          </a:p>
        </p:txBody>
      </p:sp>
    </p:spTree>
    <p:extLst>
      <p:ext uri="{BB962C8B-B14F-4D97-AF65-F5344CB8AC3E}">
        <p14:creationId xmlns:p14="http://schemas.microsoft.com/office/powerpoint/2010/main" val="30240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2699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41143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163543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7006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0" y="239808"/>
            <a:ext cx="6817658"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In Brighton and Hove, in the week ending 8</a:t>
            </a:r>
            <a:r>
              <a:rPr lang="en-GB" sz="1400" baseline="30000" dirty="0"/>
              <a:t>th</a:t>
            </a:r>
            <a:r>
              <a:rPr lang="en-GB" sz="1400" dirty="0"/>
              <a:t> May, the number of deaths was highest in care homes. The total number of deaths occurring in this week and registered by the 15</a:t>
            </a:r>
            <a:r>
              <a:rPr lang="en-GB" sz="1400" baseline="30000" dirty="0"/>
              <a:t>th</a:t>
            </a:r>
            <a:r>
              <a:rPr lang="en-GB" sz="1400" dirty="0"/>
              <a:t> May is 50.</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proportion of deaths occurring in hospitals and care homes for Brighton and Hove residents is slightly increasing.</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2" y="1930566"/>
            <a:ext cx="6095999" cy="3104444"/>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2161423364"/>
              </p:ext>
            </p:extLst>
          </p:nvPr>
        </p:nvGraphicFramePr>
        <p:xfrm>
          <a:off x="370913" y="5163671"/>
          <a:ext cx="11065808" cy="1440327"/>
        </p:xfrm>
        <a:graphic>
          <a:graphicData uri="http://schemas.openxmlformats.org/drawingml/2006/table">
            <a:tbl>
              <a:tblPr/>
              <a:tblGrid>
                <a:gridCol w="725628">
                  <a:extLst>
                    <a:ext uri="{9D8B030D-6E8A-4147-A177-3AD203B41FA5}">
                      <a16:colId xmlns:a16="http://schemas.microsoft.com/office/drawing/2014/main" val="1998575075"/>
                    </a:ext>
                  </a:extLst>
                </a:gridCol>
                <a:gridCol w="544220">
                  <a:extLst>
                    <a:ext uri="{9D8B030D-6E8A-4147-A177-3AD203B41FA5}">
                      <a16:colId xmlns:a16="http://schemas.microsoft.com/office/drawing/2014/main" val="4082139058"/>
                    </a:ext>
                  </a:extLst>
                </a:gridCol>
                <a:gridCol w="544220">
                  <a:extLst>
                    <a:ext uri="{9D8B030D-6E8A-4147-A177-3AD203B41FA5}">
                      <a16:colId xmlns:a16="http://schemas.microsoft.com/office/drawing/2014/main" val="1877115370"/>
                    </a:ext>
                  </a:extLst>
                </a:gridCol>
                <a:gridCol w="544220">
                  <a:extLst>
                    <a:ext uri="{9D8B030D-6E8A-4147-A177-3AD203B41FA5}">
                      <a16:colId xmlns:a16="http://schemas.microsoft.com/office/drawing/2014/main" val="696609331"/>
                    </a:ext>
                  </a:extLst>
                </a:gridCol>
                <a:gridCol w="544220">
                  <a:extLst>
                    <a:ext uri="{9D8B030D-6E8A-4147-A177-3AD203B41FA5}">
                      <a16:colId xmlns:a16="http://schemas.microsoft.com/office/drawing/2014/main" val="945435690"/>
                    </a:ext>
                  </a:extLst>
                </a:gridCol>
                <a:gridCol w="544220">
                  <a:extLst>
                    <a:ext uri="{9D8B030D-6E8A-4147-A177-3AD203B41FA5}">
                      <a16:colId xmlns:a16="http://schemas.microsoft.com/office/drawing/2014/main" val="4099392816"/>
                    </a:ext>
                  </a:extLst>
                </a:gridCol>
                <a:gridCol w="544220">
                  <a:extLst>
                    <a:ext uri="{9D8B030D-6E8A-4147-A177-3AD203B41FA5}">
                      <a16:colId xmlns:a16="http://schemas.microsoft.com/office/drawing/2014/main" val="2492613715"/>
                    </a:ext>
                  </a:extLst>
                </a:gridCol>
                <a:gridCol w="544220">
                  <a:extLst>
                    <a:ext uri="{9D8B030D-6E8A-4147-A177-3AD203B41FA5}">
                      <a16:colId xmlns:a16="http://schemas.microsoft.com/office/drawing/2014/main" val="4065020466"/>
                    </a:ext>
                  </a:extLst>
                </a:gridCol>
                <a:gridCol w="544220">
                  <a:extLst>
                    <a:ext uri="{9D8B030D-6E8A-4147-A177-3AD203B41FA5}">
                      <a16:colId xmlns:a16="http://schemas.microsoft.com/office/drawing/2014/main" val="1865002551"/>
                    </a:ext>
                  </a:extLst>
                </a:gridCol>
                <a:gridCol w="544220">
                  <a:extLst>
                    <a:ext uri="{9D8B030D-6E8A-4147-A177-3AD203B41FA5}">
                      <a16:colId xmlns:a16="http://schemas.microsoft.com/office/drawing/2014/main" val="3813846355"/>
                    </a:ext>
                  </a:extLst>
                </a:gridCol>
                <a:gridCol w="544220">
                  <a:extLst>
                    <a:ext uri="{9D8B030D-6E8A-4147-A177-3AD203B41FA5}">
                      <a16:colId xmlns:a16="http://schemas.microsoft.com/office/drawing/2014/main" val="234630756"/>
                    </a:ext>
                  </a:extLst>
                </a:gridCol>
                <a:gridCol w="544220">
                  <a:extLst>
                    <a:ext uri="{9D8B030D-6E8A-4147-A177-3AD203B41FA5}">
                      <a16:colId xmlns:a16="http://schemas.microsoft.com/office/drawing/2014/main" val="3725478471"/>
                    </a:ext>
                  </a:extLst>
                </a:gridCol>
                <a:gridCol w="544220">
                  <a:extLst>
                    <a:ext uri="{9D8B030D-6E8A-4147-A177-3AD203B41FA5}">
                      <a16:colId xmlns:a16="http://schemas.microsoft.com/office/drawing/2014/main" val="2828013913"/>
                    </a:ext>
                  </a:extLst>
                </a:gridCol>
                <a:gridCol w="544220">
                  <a:extLst>
                    <a:ext uri="{9D8B030D-6E8A-4147-A177-3AD203B41FA5}">
                      <a16:colId xmlns:a16="http://schemas.microsoft.com/office/drawing/2014/main" val="2637868432"/>
                    </a:ext>
                  </a:extLst>
                </a:gridCol>
                <a:gridCol w="544220">
                  <a:extLst>
                    <a:ext uri="{9D8B030D-6E8A-4147-A177-3AD203B41FA5}">
                      <a16:colId xmlns:a16="http://schemas.microsoft.com/office/drawing/2014/main" val="1956483777"/>
                    </a:ext>
                  </a:extLst>
                </a:gridCol>
                <a:gridCol w="544220">
                  <a:extLst>
                    <a:ext uri="{9D8B030D-6E8A-4147-A177-3AD203B41FA5}">
                      <a16:colId xmlns:a16="http://schemas.microsoft.com/office/drawing/2014/main" val="1653521048"/>
                    </a:ext>
                  </a:extLst>
                </a:gridCol>
                <a:gridCol w="544220">
                  <a:extLst>
                    <a:ext uri="{9D8B030D-6E8A-4147-A177-3AD203B41FA5}">
                      <a16:colId xmlns:a16="http://schemas.microsoft.com/office/drawing/2014/main" val="2665635879"/>
                    </a:ext>
                  </a:extLst>
                </a:gridCol>
                <a:gridCol w="544220">
                  <a:extLst>
                    <a:ext uri="{9D8B030D-6E8A-4147-A177-3AD203B41FA5}">
                      <a16:colId xmlns:a16="http://schemas.microsoft.com/office/drawing/2014/main" val="2210826613"/>
                    </a:ext>
                  </a:extLst>
                </a:gridCol>
                <a:gridCol w="544220">
                  <a:extLst>
                    <a:ext uri="{9D8B030D-6E8A-4147-A177-3AD203B41FA5}">
                      <a16:colId xmlns:a16="http://schemas.microsoft.com/office/drawing/2014/main" val="1066874851"/>
                    </a:ext>
                  </a:extLst>
                </a:gridCol>
                <a:gridCol w="544220">
                  <a:extLst>
                    <a:ext uri="{9D8B030D-6E8A-4147-A177-3AD203B41FA5}">
                      <a16:colId xmlns:a16="http://schemas.microsoft.com/office/drawing/2014/main" val="1570344299"/>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3rd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17th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24th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31st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14th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21st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20th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3rd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1st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8th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34.1%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17.1%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19.5%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27.3%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16.7%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17.1%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19.6%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52.2%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48.7%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58.5%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42.5%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47.2%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44.7%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43.5%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38.1%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24.6%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8.9%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745017" cy="307777"/>
          </a:xfrm>
          <a:prstGeom prst="rect">
            <a:avLst/>
          </a:prstGeom>
          <a:noFill/>
        </p:spPr>
        <p:txBody>
          <a:bodyPr wrap="none" rtlCol="0">
            <a:spAutoFit/>
          </a:bodyPr>
          <a:lstStyle/>
          <a:p>
            <a:r>
              <a:rPr lang="en-US" sz="1400" b="1" dirty="0"/>
              <a:t>All cause mortality; Brighton and Hove; week ending 8th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16</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08/05/2020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13626090"/>
              </p:ext>
            </p:extLst>
          </p:nvPr>
        </p:nvGraphicFramePr>
        <p:xfrm>
          <a:off x="7167283" y="4632801"/>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1st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 (12.9-24.9)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 (9.6-14.5)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 (16.7-22.2)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-29.3%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16.2 (14.5-18.1)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2,048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10,210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22.4 (22-22.8)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256349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4185761"/>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17 May, Brighton and Hove has recorded 408 confirmed Covid-19 cases. This is 17.4%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294268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15th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15th May there have been 48 Covid-19 deaths notified to Care Quality Commission from Brighton and Hove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44.4% of the 108 deaths notified to CQC between 10th April and 15th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7378367" cy="307777"/>
          </a:xfrm>
          <a:prstGeom prst="rect">
            <a:avLst/>
          </a:prstGeom>
          <a:noFill/>
        </p:spPr>
        <p:txBody>
          <a:bodyPr wrap="none" rtlCol="0">
            <a:spAutoFit/>
          </a:bodyPr>
          <a:lstStyle/>
          <a:p>
            <a:r>
              <a:rPr lang="en-US" sz="1400" dirty="0"/>
              <a:t>Daily care home deaths notified to the Care Quality Commission; Brighton and Hove 15/05/2020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4" y="3683000"/>
            <a:ext cx="6773333" cy="3174999"/>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915" y="459570"/>
            <a:ext cx="6773333" cy="3174999"/>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84111" y="111314"/>
            <a:ext cx="5940985" cy="276999"/>
          </a:xfrm>
          <a:prstGeom prst="rect">
            <a:avLst/>
          </a:prstGeom>
          <a:noFill/>
        </p:spPr>
        <p:txBody>
          <a:bodyPr wrap="none" rtlCol="0">
            <a:spAutoFit/>
          </a:bodyPr>
          <a:lstStyle/>
          <a:p>
            <a:r>
              <a:rPr lang="en-US" sz="1200" b="1" dirty="0"/>
              <a:t>Daily hospital deaths notified to Department for Health and Social Care; up to 17/05/2020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984329046"/>
              </p:ext>
            </p:extLst>
          </p:nvPr>
        </p:nvGraphicFramePr>
        <p:xfrm>
          <a:off x="526774" y="4386806"/>
          <a:ext cx="10942983" cy="177689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t"/>
                      <a:r>
                        <a:rPr lang="en-GB" sz="1000" b="1" i="0" u="none" strike="noStrike" dirty="0">
                          <a:solidFill>
                            <a:srgbClr val="000000"/>
                          </a:solidFill>
                          <a:effectLst/>
                          <a:latin typeface="Calibri" panose="020F0502020204030204" pitchFamily="34" charset="0"/>
                        </a:rPr>
                        <a:t>Trust</a:t>
                      </a:r>
                    </a:p>
                  </a:txBody>
                  <a:tcPr marL="6534" marR="6534" marT="6534"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4th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5th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6th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7th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8th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9th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10th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11th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12th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13th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14th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dirty="0">
                          <a:solidFill>
                            <a:srgbClr val="000000"/>
                          </a:solidFill>
                          <a:effectLst/>
                          <a:latin typeface="Calibri" panose="020F0502020204030204" pitchFamily="34" charset="0"/>
                        </a:rPr>
                        <a:t>15th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16th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dirty="0">
                          <a:solidFill>
                            <a:srgbClr val="000000"/>
                          </a:solidFill>
                          <a:effectLst/>
                          <a:latin typeface="Calibri" panose="020F0502020204030204" pitchFamily="34" charset="0"/>
                        </a:rPr>
                        <a:t>17th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Total deaths reported in Trust so far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t"/>
                      <a:r>
                        <a:rPr lang="en-GB" sz="1000" b="0" i="0" u="none" strike="noStrike" dirty="0">
                          <a:solidFill>
                            <a:srgbClr val="000000"/>
                          </a:solidFill>
                          <a:effectLst/>
                          <a:latin typeface="Calibri" panose="020F0502020204030204" pitchFamily="34" charset="0"/>
                        </a:rPr>
                        <a:t>Brighton and Sussex University Hospitals NHS Trust</a:t>
                      </a:r>
                    </a:p>
                  </a:txBody>
                  <a:tcPr marL="6534" marR="6534" marT="6534"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121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22.6 per 100,000 (18.7-27)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t"/>
                      <a:r>
                        <a:rPr lang="en-GB" sz="1000" b="0" i="0" u="none" strike="noStrike" dirty="0">
                          <a:solidFill>
                            <a:srgbClr val="000000"/>
                          </a:solidFill>
                          <a:effectLst/>
                          <a:latin typeface="Calibri" panose="020F0502020204030204" pitchFamily="34" charset="0"/>
                        </a:rPr>
                        <a:t>East Sussex Healthcare NHS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 per 100,000 (16.9-26.7)</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t"/>
                      <a:r>
                        <a:rPr lang="en-GB" sz="1000" b="0" i="0" u="none" strike="noStrike">
                          <a:solidFill>
                            <a:srgbClr val="000000"/>
                          </a:solidFill>
                          <a:effectLst/>
                          <a:latin typeface="Calibri" panose="020F0502020204030204" pitchFamily="34" charset="0"/>
                        </a:rPr>
                        <a:t>Surrey and Sussex Healthcare NHS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59.4 per 100,000 (51.9-67.6)</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t"/>
                      <a:r>
                        <a:rPr lang="en-GB" sz="1000" b="0" i="0" u="none" strike="noStrike">
                          <a:solidFill>
                            <a:srgbClr val="000000"/>
                          </a:solidFill>
                          <a:effectLst/>
                          <a:latin typeface="Calibri" panose="020F0502020204030204" pitchFamily="34" charset="0"/>
                        </a:rPr>
                        <a:t>Sussex Community NHS Foundation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t"/>
                      <a:r>
                        <a:rPr lang="en-GB" sz="1000" b="0" i="0" u="none" strike="noStrike">
                          <a:solidFill>
                            <a:srgbClr val="000000"/>
                          </a:solidFill>
                          <a:effectLst/>
                          <a:latin typeface="Calibri" panose="020F0502020204030204" pitchFamily="34" charset="0"/>
                        </a:rPr>
                        <a:t>Western Sussex Hospitals NHS Foundation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19.5 per 100,000 (15.7-23.9)</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t"/>
                      <a:r>
                        <a:rPr lang="en-GB" sz="1000" b="0" i="0" u="none" strike="noStrike">
                          <a:solidFill>
                            <a:srgbClr val="000000"/>
                          </a:solidFill>
                          <a:effectLst/>
                          <a:latin typeface="Calibri" panose="020F0502020204030204" pitchFamily="34" charset="0"/>
                        </a:rPr>
                        <a:t>England</a:t>
                      </a:r>
                    </a:p>
                  </a:txBody>
                  <a:tcPr marL="6534" marR="6534" marT="6534"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144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24,739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764898"/>
            <a:ext cx="6556197" cy="3338804"/>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7C5CBB62-D368-6044-BA8A-7481FF2A6947}"/>
              </a:ext>
            </a:extLst>
          </p:cNvPr>
          <p:cNvSpPr txBox="1"/>
          <p:nvPr/>
        </p:nvSpPr>
        <p:spPr>
          <a:xfrm>
            <a:off x="455780" y="4109807"/>
            <a:ext cx="6551089" cy="276999"/>
          </a:xfrm>
          <a:prstGeom prst="rect">
            <a:avLst/>
          </a:prstGeom>
          <a:noFill/>
        </p:spPr>
        <p:txBody>
          <a:bodyPr wrap="none" rtlCol="0">
            <a:spAutoFit/>
          </a:bodyPr>
          <a:lstStyle/>
          <a:p>
            <a:r>
              <a:rPr lang="en-US" sz="1200" b="1" dirty="0"/>
              <a:t>Daily hospital deaths notified to Department for Health and Social Care; last 14 days to 17/05/2020</a:t>
            </a:r>
          </a:p>
        </p:txBody>
      </p:sp>
    </p:spTree>
    <p:extLst>
      <p:ext uri="{BB962C8B-B14F-4D97-AF65-F5344CB8AC3E}">
        <p14:creationId xmlns:p14="http://schemas.microsoft.com/office/powerpoint/2010/main" val="140218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19/05/2020)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8th May but were registered up to 16th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79951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3729324515"/>
              </p:ext>
            </p:extLst>
          </p:nvPr>
        </p:nvGraphicFramePr>
        <p:xfrm>
          <a:off x="377687" y="840259"/>
          <a:ext cx="11550611" cy="5226709"/>
        </p:xfrm>
        <a:graphic>
          <a:graphicData uri="http://schemas.openxmlformats.org/drawingml/2006/table">
            <a:tbl>
              <a:tblPr/>
              <a:tblGrid>
                <a:gridCol w="1558568">
                  <a:extLst>
                    <a:ext uri="{9D8B030D-6E8A-4147-A177-3AD203B41FA5}">
                      <a16:colId xmlns:a16="http://schemas.microsoft.com/office/drawing/2014/main" val="914011533"/>
                    </a:ext>
                  </a:extLst>
                </a:gridCol>
                <a:gridCol w="525897">
                  <a:extLst>
                    <a:ext uri="{9D8B030D-6E8A-4147-A177-3AD203B41FA5}">
                      <a16:colId xmlns:a16="http://schemas.microsoft.com/office/drawing/2014/main" val="1234676251"/>
                    </a:ext>
                  </a:extLst>
                </a:gridCol>
                <a:gridCol w="525897">
                  <a:extLst>
                    <a:ext uri="{9D8B030D-6E8A-4147-A177-3AD203B41FA5}">
                      <a16:colId xmlns:a16="http://schemas.microsoft.com/office/drawing/2014/main" val="4290614221"/>
                    </a:ext>
                  </a:extLst>
                </a:gridCol>
                <a:gridCol w="525897">
                  <a:extLst>
                    <a:ext uri="{9D8B030D-6E8A-4147-A177-3AD203B41FA5}">
                      <a16:colId xmlns:a16="http://schemas.microsoft.com/office/drawing/2014/main" val="3570678717"/>
                    </a:ext>
                  </a:extLst>
                </a:gridCol>
                <a:gridCol w="525897">
                  <a:extLst>
                    <a:ext uri="{9D8B030D-6E8A-4147-A177-3AD203B41FA5}">
                      <a16:colId xmlns:a16="http://schemas.microsoft.com/office/drawing/2014/main" val="3557013875"/>
                    </a:ext>
                  </a:extLst>
                </a:gridCol>
                <a:gridCol w="525897">
                  <a:extLst>
                    <a:ext uri="{9D8B030D-6E8A-4147-A177-3AD203B41FA5}">
                      <a16:colId xmlns:a16="http://schemas.microsoft.com/office/drawing/2014/main" val="3143303423"/>
                    </a:ext>
                  </a:extLst>
                </a:gridCol>
                <a:gridCol w="525897">
                  <a:extLst>
                    <a:ext uri="{9D8B030D-6E8A-4147-A177-3AD203B41FA5}">
                      <a16:colId xmlns:a16="http://schemas.microsoft.com/office/drawing/2014/main" val="811113895"/>
                    </a:ext>
                  </a:extLst>
                </a:gridCol>
                <a:gridCol w="525897">
                  <a:extLst>
                    <a:ext uri="{9D8B030D-6E8A-4147-A177-3AD203B41FA5}">
                      <a16:colId xmlns:a16="http://schemas.microsoft.com/office/drawing/2014/main" val="3260015052"/>
                    </a:ext>
                  </a:extLst>
                </a:gridCol>
                <a:gridCol w="525897">
                  <a:extLst>
                    <a:ext uri="{9D8B030D-6E8A-4147-A177-3AD203B41FA5}">
                      <a16:colId xmlns:a16="http://schemas.microsoft.com/office/drawing/2014/main" val="3530290400"/>
                    </a:ext>
                  </a:extLst>
                </a:gridCol>
                <a:gridCol w="525897">
                  <a:extLst>
                    <a:ext uri="{9D8B030D-6E8A-4147-A177-3AD203B41FA5}">
                      <a16:colId xmlns:a16="http://schemas.microsoft.com/office/drawing/2014/main" val="1016590592"/>
                    </a:ext>
                  </a:extLst>
                </a:gridCol>
                <a:gridCol w="525897">
                  <a:extLst>
                    <a:ext uri="{9D8B030D-6E8A-4147-A177-3AD203B41FA5}">
                      <a16:colId xmlns:a16="http://schemas.microsoft.com/office/drawing/2014/main" val="845157241"/>
                    </a:ext>
                  </a:extLst>
                </a:gridCol>
                <a:gridCol w="525897">
                  <a:extLst>
                    <a:ext uri="{9D8B030D-6E8A-4147-A177-3AD203B41FA5}">
                      <a16:colId xmlns:a16="http://schemas.microsoft.com/office/drawing/2014/main" val="2611672487"/>
                    </a:ext>
                  </a:extLst>
                </a:gridCol>
                <a:gridCol w="525897">
                  <a:extLst>
                    <a:ext uri="{9D8B030D-6E8A-4147-A177-3AD203B41FA5}">
                      <a16:colId xmlns:a16="http://schemas.microsoft.com/office/drawing/2014/main" val="3459487358"/>
                    </a:ext>
                  </a:extLst>
                </a:gridCol>
                <a:gridCol w="525897">
                  <a:extLst>
                    <a:ext uri="{9D8B030D-6E8A-4147-A177-3AD203B41FA5}">
                      <a16:colId xmlns:a16="http://schemas.microsoft.com/office/drawing/2014/main" val="2298555161"/>
                    </a:ext>
                  </a:extLst>
                </a:gridCol>
                <a:gridCol w="525897">
                  <a:extLst>
                    <a:ext uri="{9D8B030D-6E8A-4147-A177-3AD203B41FA5}">
                      <a16:colId xmlns:a16="http://schemas.microsoft.com/office/drawing/2014/main" val="1233904622"/>
                    </a:ext>
                  </a:extLst>
                </a:gridCol>
                <a:gridCol w="525897">
                  <a:extLst>
                    <a:ext uri="{9D8B030D-6E8A-4147-A177-3AD203B41FA5}">
                      <a16:colId xmlns:a16="http://schemas.microsoft.com/office/drawing/2014/main" val="1647108581"/>
                    </a:ext>
                  </a:extLst>
                </a:gridCol>
                <a:gridCol w="525897">
                  <a:extLst>
                    <a:ext uri="{9D8B030D-6E8A-4147-A177-3AD203B41FA5}">
                      <a16:colId xmlns:a16="http://schemas.microsoft.com/office/drawing/2014/main" val="4131586401"/>
                    </a:ext>
                  </a:extLst>
                </a:gridCol>
                <a:gridCol w="525897">
                  <a:extLst>
                    <a:ext uri="{9D8B030D-6E8A-4147-A177-3AD203B41FA5}">
                      <a16:colId xmlns:a16="http://schemas.microsoft.com/office/drawing/2014/main" val="3701799912"/>
                    </a:ext>
                  </a:extLst>
                </a:gridCol>
                <a:gridCol w="525897">
                  <a:extLst>
                    <a:ext uri="{9D8B030D-6E8A-4147-A177-3AD203B41FA5}">
                      <a16:colId xmlns:a16="http://schemas.microsoft.com/office/drawing/2014/main" val="43166036"/>
                    </a:ext>
                  </a:extLst>
                </a:gridCol>
                <a:gridCol w="525897">
                  <a:extLst>
                    <a:ext uri="{9D8B030D-6E8A-4147-A177-3AD203B41FA5}">
                      <a16:colId xmlns:a16="http://schemas.microsoft.com/office/drawing/2014/main" val="2252693503"/>
                    </a:ext>
                  </a:extLst>
                </a:gridCol>
              </a:tblGrid>
              <a:tr h="249972">
                <a:tc rowSpan="2">
                  <a:txBody>
                    <a:bodyPr/>
                    <a:lstStyle/>
                    <a:p>
                      <a:pPr algn="l" fontAlgn="ctr"/>
                      <a:r>
                        <a:rPr lang="en-GB" sz="1050" b="0" i="0" u="none" strike="noStrike" dirty="0">
                          <a:solidFill>
                            <a:srgbClr val="000000"/>
                          </a:solidFill>
                          <a:effectLst/>
                          <a:latin typeface="Calibri" panose="020F0502020204030204" pitchFamily="34" charset="0"/>
                        </a:rPr>
                        <a:t>All cause deaths</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9">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016094"/>
                  </a:ext>
                </a:extLst>
              </a:tr>
              <a:tr h="479077">
                <a:tc vMerge="1">
                  <a:txBody>
                    <a:bodyPr/>
                    <a:lstStyle/>
                    <a:p>
                      <a:endParaRPr lang="en-US"/>
                    </a:p>
                  </a:txBody>
                  <a:tcPr/>
                </a:tc>
                <a:tc>
                  <a:txBody>
                    <a:bodyPr/>
                    <a:lstStyle/>
                    <a:p>
                      <a:pPr algn="ctr" fontAlgn="t"/>
                      <a:r>
                        <a:rPr lang="en-GB" sz="105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8th</a:t>
                      </a:r>
                    </a:p>
                    <a:p>
                      <a:pPr algn="ctr" fontAlgn="t"/>
                      <a:r>
                        <a:rPr lang="en-GB" sz="105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5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56010">
                <a:tc>
                  <a:txBody>
                    <a:bodyPr/>
                    <a:lstStyle/>
                    <a:p>
                      <a:pPr algn="l" fontAlgn="ctr"/>
                      <a:r>
                        <a:rPr lang="en-GB" sz="1050" b="0" i="0" u="none" strike="noStrike" dirty="0">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5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249972">
                <a:tc>
                  <a:txBody>
                    <a:bodyPr/>
                    <a:lstStyle/>
                    <a:p>
                      <a:pPr algn="l" fontAlgn="ctr"/>
                      <a:r>
                        <a:rPr lang="en-GB" sz="105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349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397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50" b="0" i="0" u="none" strike="noStrike" dirty="0">
                          <a:solidFill>
                            <a:srgbClr val="000000"/>
                          </a:solidFill>
                          <a:effectLst/>
                          <a:latin typeface="Calibri" panose="020F0502020204030204" pitchFamily="34" charset="0"/>
                        </a:rPr>
                        <a:t>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19">
                  <a:txBody>
                    <a:bodyPr/>
                    <a:lstStyle/>
                    <a:p>
                      <a:pPr algn="ctr" fontAlgn="b"/>
                      <a:r>
                        <a:rPr lang="en-GB" sz="105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503251">
                <a:tc vMerge="1">
                  <a:txBody>
                    <a:bodyPr/>
                    <a:lstStyle/>
                    <a:p>
                      <a:endParaRPr lang="en-US"/>
                    </a:p>
                  </a:txBody>
                  <a:tcPr/>
                </a:tc>
                <a:tc>
                  <a:txBody>
                    <a:bodyPr/>
                    <a:lstStyle/>
                    <a:p>
                      <a:pPr algn="ctr" fontAlgn="t"/>
                      <a:r>
                        <a:rPr lang="en-GB" sz="105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8th</a:t>
                      </a:r>
                    </a:p>
                    <a:p>
                      <a:pPr algn="ctr" fontAlgn="t"/>
                      <a:r>
                        <a:rPr lang="en-GB" sz="1050" b="0" i="0" u="none" strike="noStrike" dirty="0">
                          <a:solidFill>
                            <a:srgbClr val="000000"/>
                          </a:solidFill>
                          <a:effectLst/>
                          <a:latin typeface="Calibri" panose="020F0502020204030204" pitchFamily="34" charset="0"/>
                        </a:rPr>
                        <a:t>May</a:t>
                      </a:r>
                    </a:p>
                    <a:p>
                      <a:pPr algn="ctr" fontAlgn="t"/>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5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50" b="0" i="0" u="none" strike="noStrike" dirty="0">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5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1"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249972">
                <a:tc>
                  <a:txBody>
                    <a:bodyPr/>
                    <a:lstStyle/>
                    <a:p>
                      <a:pPr algn="l" fontAlgn="ctr"/>
                      <a:r>
                        <a:rPr lang="en-GB" sz="105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50" b="0" i="0" u="none" strike="noStrike">
                          <a:solidFill>
                            <a:srgbClr val="000000"/>
                          </a:solidFill>
                          <a:effectLst/>
                          <a:latin typeface="Calibri" panose="020F0502020204030204" pitchFamily="34" charset="0"/>
                        </a:rPr>
                        <a:t>Non-Covid-19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19">
                  <a:txBody>
                    <a:bodyPr/>
                    <a:lstStyle/>
                    <a:p>
                      <a:pPr algn="ctr" fontAlgn="b"/>
                      <a:r>
                        <a:rPr lang="en-GB" sz="105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81635">
                <a:tc vMerge="1">
                  <a:txBody>
                    <a:bodyPr/>
                    <a:lstStyle/>
                    <a:p>
                      <a:endParaRPr lang="en-US"/>
                    </a:p>
                  </a:txBody>
                  <a:tcPr/>
                </a:tc>
                <a:tc>
                  <a:txBody>
                    <a:bodyPr/>
                    <a:lstStyle/>
                    <a:p>
                      <a:pPr algn="ctr" fontAlgn="t"/>
                      <a:r>
                        <a:rPr lang="en-GB" sz="105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8th</a:t>
                      </a:r>
                    </a:p>
                    <a:p>
                      <a:pPr algn="ctr" fontAlgn="t"/>
                      <a:r>
                        <a:rPr lang="en-GB" sz="1050" b="0" i="0" u="none" strike="noStrike" dirty="0">
                          <a:solidFill>
                            <a:srgbClr val="000000"/>
                          </a:solidFill>
                          <a:effectLst/>
                          <a:latin typeface="Calibri" panose="020F0502020204030204" pitchFamily="34" charset="0"/>
                        </a:rPr>
                        <a:t>May</a:t>
                      </a:r>
                    </a:p>
                    <a:p>
                      <a:pPr algn="ctr" fontAlgn="t"/>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5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5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5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249972">
                <a:tc>
                  <a:txBody>
                    <a:bodyPr/>
                    <a:lstStyle/>
                    <a:p>
                      <a:pPr algn="l" fontAlgn="ctr"/>
                      <a:r>
                        <a:rPr lang="en-GB" sz="105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dirty="0">
                          <a:solidFill>
                            <a:srgbClr val="000000"/>
                          </a:solidFill>
                          <a:effectLst/>
                          <a:latin typeface="Calibri" panose="020F0502020204030204" pitchFamily="34" charset="0"/>
                        </a:rPr>
                        <a:t>312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201899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89278"/>
            <a:ext cx="6095999" cy="3104444"/>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9278"/>
            <a:ext cx="6095999" cy="3104444"/>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464278"/>
            <a:ext cx="6095999" cy="3104444"/>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464278"/>
            <a:ext cx="6095999" cy="3104444"/>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40"/>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08/05/2020</a:t>
            </a:r>
          </a:p>
        </p:txBody>
      </p:sp>
    </p:spTree>
    <p:extLst>
      <p:ext uri="{BB962C8B-B14F-4D97-AF65-F5344CB8AC3E}">
        <p14:creationId xmlns:p14="http://schemas.microsoft.com/office/powerpoint/2010/main" val="4032891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16</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08/05/2020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986796663"/>
              </p:ext>
            </p:extLst>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1st</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-21.40%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114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39.3 (32.4-47.2)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44.2 (38.8-50.1)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-46.70%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52.7 (48-57.8)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85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812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47.7 (44.4-51.1)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4,794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3,375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-29.60%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37,154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66.4 (65.7-67.1)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98583" y="3912584"/>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622728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4126755159"/>
              </p:ext>
            </p:extLst>
          </p:nvPr>
        </p:nvGraphicFramePr>
        <p:xfrm>
          <a:off x="287357" y="1546698"/>
          <a:ext cx="11563754" cy="2254771"/>
        </p:xfrm>
        <a:graphic>
          <a:graphicData uri="http://schemas.openxmlformats.org/drawingml/2006/table">
            <a:tbl>
              <a:tblPr/>
              <a:tblGrid>
                <a:gridCol w="998919">
                  <a:extLst>
                    <a:ext uri="{9D8B030D-6E8A-4147-A177-3AD203B41FA5}">
                      <a16:colId xmlns:a16="http://schemas.microsoft.com/office/drawing/2014/main" val="2328472390"/>
                    </a:ext>
                  </a:extLst>
                </a:gridCol>
                <a:gridCol w="914400">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854596">
                <a:tc>
                  <a:txBody>
                    <a:bodyPr/>
                    <a:lstStyle/>
                    <a:p>
                      <a:pPr algn="l" fontAlgn="t"/>
                      <a:r>
                        <a:rPr lang="en-GB" sz="10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occuring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10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50 deaths </a:t>
                      </a:r>
                    </a:p>
                    <a:p>
                      <a:pPr algn="r" fontAlgn="b"/>
                      <a:r>
                        <a:rPr lang="en-GB" sz="1000" b="0" i="0" u="none" strike="noStrike" dirty="0">
                          <a:solidFill>
                            <a:srgbClr val="000000"/>
                          </a:solidFill>
                          <a:effectLst/>
                          <a:latin typeface="Calibri" panose="020F0502020204030204" pitchFamily="34" charset="0"/>
                        </a:rPr>
                        <a:t>(17 per 100,000, 95% CI: 13-23)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 deaths </a:t>
                      </a:r>
                    </a:p>
                    <a:p>
                      <a:pPr algn="r" fontAlgn="b"/>
                      <a:r>
                        <a:rPr lang="en-GB" sz="1000" b="0" i="0" u="none" strike="noStrike" dirty="0">
                          <a:solidFill>
                            <a:srgbClr val="000000"/>
                          </a:solidFill>
                          <a:effectLst/>
                          <a:latin typeface="Calibri" panose="020F0502020204030204" pitchFamily="34" charset="0"/>
                        </a:rPr>
                        <a:t>(4 per 100,000, 95% CI: 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877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10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148 deaths </a:t>
                      </a:r>
                    </a:p>
                    <a:p>
                      <a:pPr algn="r" fontAlgn="b"/>
                      <a:r>
                        <a:rPr lang="en-GB" sz="1000" b="0" i="0" u="none" strike="noStrike" dirty="0">
                          <a:solidFill>
                            <a:srgbClr val="000000"/>
                          </a:solidFill>
                          <a:effectLst/>
                          <a:latin typeface="Calibri" panose="020F0502020204030204" pitchFamily="34" charset="0"/>
                        </a:rPr>
                        <a:t>(27 per 100,000, 95% CI: 23-31)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34 deaths </a:t>
                      </a:r>
                    </a:p>
                    <a:p>
                      <a:pPr algn="r" fontAlgn="b"/>
                      <a:r>
                        <a:rPr lang="en-GB" sz="1000" b="0" i="0" u="none" strike="noStrike" dirty="0">
                          <a:solidFill>
                            <a:srgbClr val="000000"/>
                          </a:solidFill>
                          <a:effectLst/>
                          <a:latin typeface="Calibri" panose="020F0502020204030204" pitchFamily="34" charset="0"/>
                        </a:rPr>
                        <a:t>(6 per 100,000, 95% CI: 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2,775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460298">
                <a:tc>
                  <a:txBody>
                    <a:bodyPr/>
                    <a:lstStyle/>
                    <a:p>
                      <a:pPr algn="l" fontAlgn="t"/>
                      <a:r>
                        <a:rPr lang="en-GB" sz="10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199 deaths </a:t>
                      </a:r>
                    </a:p>
                    <a:p>
                      <a:pPr algn="r" fontAlgn="b"/>
                      <a:r>
                        <a:rPr lang="en-GB" sz="1000" b="0" i="0" u="none" strike="noStrike" dirty="0">
                          <a:solidFill>
                            <a:srgbClr val="000000"/>
                          </a:solidFill>
                          <a:effectLst/>
                          <a:latin typeface="Calibri" panose="020F0502020204030204" pitchFamily="34" charset="0"/>
                        </a:rPr>
                        <a:t>(23 per 100,000, 95% CI: 20-27)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40 deaths </a:t>
                      </a:r>
                    </a:p>
                    <a:p>
                      <a:pPr algn="r" fontAlgn="b"/>
                      <a:r>
                        <a:rPr lang="en-GB" sz="1000" b="0" i="0" u="none" strike="noStrike" dirty="0">
                          <a:solidFill>
                            <a:srgbClr val="000000"/>
                          </a:solidFill>
                          <a:effectLst/>
                          <a:latin typeface="Calibri" panose="020F0502020204030204" pitchFamily="34" charset="0"/>
                        </a:rPr>
                        <a:t>(5 per 100,000,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4,172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08/05/2020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1923903808"/>
              </p:ext>
            </p:extLst>
          </p:nvPr>
        </p:nvGraphicFramePr>
        <p:xfrm>
          <a:off x="306172" y="4292841"/>
          <a:ext cx="11563754" cy="2361809"/>
        </p:xfrm>
        <a:graphic>
          <a:graphicData uri="http://schemas.openxmlformats.org/drawingml/2006/table">
            <a:tbl>
              <a:tblPr/>
              <a:tblGrid>
                <a:gridCol w="998920">
                  <a:extLst>
                    <a:ext uri="{9D8B030D-6E8A-4147-A177-3AD203B41FA5}">
                      <a16:colId xmlns:a16="http://schemas.microsoft.com/office/drawing/2014/main" val="1846249280"/>
                    </a:ext>
                  </a:extLst>
                </a:gridCol>
                <a:gridCol w="1294227">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947069">
                <a:tc>
                  <a:txBody>
                    <a:bodyPr/>
                    <a:lstStyle/>
                    <a:p>
                      <a:pPr algn="l" fontAlgn="t"/>
                      <a:r>
                        <a:rPr lang="en-GB" sz="10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occuring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471580">
                <a:tc>
                  <a:txBody>
                    <a:bodyPr/>
                    <a:lstStyle/>
                    <a:p>
                      <a:pPr algn="l" fontAlgn="t"/>
                      <a:r>
                        <a:rPr lang="en-GB" sz="1000" b="0" i="0" u="none" strike="noStrike">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 deaths </a:t>
                      </a:r>
                    </a:p>
                    <a:p>
                      <a:pPr algn="r" fontAlgn="b"/>
                      <a:r>
                        <a:rPr lang="en-GB" sz="1000" b="0" i="0" u="none" strike="noStrike" dirty="0">
                          <a:solidFill>
                            <a:srgbClr val="000000"/>
                          </a:solidFill>
                          <a:effectLst/>
                          <a:latin typeface="Calibri" panose="020F0502020204030204" pitchFamily="34" charset="0"/>
                        </a:rPr>
                        <a:t>(9 per 1,000 care home beds, 95% CI: 6-14)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5 deaths </a:t>
                      </a:r>
                    </a:p>
                    <a:p>
                      <a:pPr algn="r" fontAlgn="b"/>
                      <a:r>
                        <a:rPr lang="en-GB" sz="1000" b="0" i="0" u="none" strike="noStrike" dirty="0">
                          <a:solidFill>
                            <a:srgbClr val="000000"/>
                          </a:solidFill>
                          <a:effectLst/>
                          <a:latin typeface="Calibri" panose="020F0502020204030204" pitchFamily="34" charset="0"/>
                        </a:rPr>
                        <a:t>(2 per 1,000 care home beds, 95% CI: 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471580">
                <a:tc>
                  <a:txBody>
                    <a:bodyPr/>
                    <a:lstStyle/>
                    <a:p>
                      <a:pPr algn="l" fontAlgn="t"/>
                      <a:r>
                        <a:rPr lang="en-GB" sz="10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58 deaths </a:t>
                      </a:r>
                    </a:p>
                    <a:p>
                      <a:pPr algn="r" fontAlgn="b"/>
                      <a:r>
                        <a:rPr lang="en-GB" sz="1000" b="0" i="0" u="none" strike="noStrike" dirty="0">
                          <a:solidFill>
                            <a:srgbClr val="000000"/>
                          </a:solidFill>
                          <a:effectLst/>
                          <a:latin typeface="Calibri" panose="020F0502020204030204" pitchFamily="34" charset="0"/>
                        </a:rPr>
                        <a:t>(7 per 1,000 care home beds, 95% CI: 5-9)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24 deaths </a:t>
                      </a:r>
                    </a:p>
                    <a:p>
                      <a:pPr algn="r" fontAlgn="b"/>
                      <a:r>
                        <a:rPr lang="en-GB" sz="1000" b="0" i="0" u="none" strike="noStrike" dirty="0">
                          <a:solidFill>
                            <a:srgbClr val="000000"/>
                          </a:solidFill>
                          <a:effectLst/>
                          <a:latin typeface="Calibri" panose="020F0502020204030204" pitchFamily="34" charset="0"/>
                        </a:rPr>
                        <a:t>(3 per 1,000 care home beds, 95% CI: 2-4)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41.4%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956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471580">
                <a:tc>
                  <a:txBody>
                    <a:bodyPr/>
                    <a:lstStyle/>
                    <a:p>
                      <a:pPr algn="l" fontAlgn="t"/>
                      <a:r>
                        <a:rPr lang="en-GB" sz="10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91 deaths </a:t>
                      </a:r>
                    </a:p>
                    <a:p>
                      <a:pPr algn="r" fontAlgn="b"/>
                      <a:r>
                        <a:rPr lang="en-GB" sz="1000" b="0" i="0" u="none" strike="noStrike" dirty="0">
                          <a:solidFill>
                            <a:srgbClr val="000000"/>
                          </a:solidFill>
                          <a:effectLst/>
                          <a:latin typeface="Calibri" panose="020F0502020204030204" pitchFamily="34" charset="0"/>
                        </a:rPr>
                        <a:t>(9 per 1,000 care home beds, 95% CI: 7-11)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24 deaths </a:t>
                      </a:r>
                    </a:p>
                    <a:p>
                      <a:pPr algn="r" fontAlgn="b"/>
                      <a:r>
                        <a:rPr lang="en-GB" sz="1000" b="0" i="0" u="none" strike="noStrike" dirty="0">
                          <a:solidFill>
                            <a:srgbClr val="000000"/>
                          </a:solidFill>
                          <a:effectLst/>
                          <a:latin typeface="Calibri" panose="020F0502020204030204" pitchFamily="34" charset="0"/>
                        </a:rPr>
                        <a:t>(2 per 1,000 care home beds,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1,478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364035"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08/05/2020</a:t>
            </a:r>
          </a:p>
        </p:txBody>
      </p:sp>
    </p:spTree>
    <p:extLst>
      <p:ext uri="{BB962C8B-B14F-4D97-AF65-F5344CB8AC3E}">
        <p14:creationId xmlns:p14="http://schemas.microsoft.com/office/powerpoint/2010/main" val="977627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045813839"/>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11536</TotalTime>
  <Words>4313</Words>
  <Application>Microsoft Macintosh PowerPoint</Application>
  <PresentationFormat>Widescreen</PresentationFormat>
  <Paragraphs>1077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139</cp:revision>
  <dcterms:created xsi:type="dcterms:W3CDTF">2020-04-23T12:41:56Z</dcterms:created>
  <dcterms:modified xsi:type="dcterms:W3CDTF">2020-05-19T17:45:58Z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